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0" r:id="rId5"/>
    <p:sldId id="265" r:id="rId6"/>
    <p:sldId id="283" r:id="rId7"/>
    <p:sldId id="261" r:id="rId8"/>
    <p:sldId id="284" r:id="rId9"/>
    <p:sldId id="285" r:id="rId10"/>
    <p:sldId id="286" r:id="rId11"/>
    <p:sldId id="287" r:id="rId12"/>
    <p:sldId id="288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2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4" autoAdjust="0"/>
    <p:restoredTop sz="94660"/>
  </p:normalViewPr>
  <p:slideViewPr>
    <p:cSldViewPr>
      <p:cViewPr varScale="1">
        <p:scale>
          <a:sx n="73" d="100"/>
          <a:sy n="73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93A8-9E0E-4B34-93A6-3D626E1E35B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15D1-50D9-4EA4-A3CE-C9AF16EA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8782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 smtClean="0">
                <a:solidFill>
                  <a:srgbClr val="FF0000"/>
                </a:solidFill>
                <a:latin typeface="Corbel" pitchFamily="34" charset="0"/>
              </a:rPr>
              <a:t>PAUL RAND</a:t>
            </a:r>
            <a:endParaRPr lang="en-US" sz="8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486400"/>
            <a:ext cx="6400800" cy="990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Graphic Designer</a:t>
            </a:r>
          </a:p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August 15, 1914 in Brooklyn, New York.</a:t>
            </a:r>
          </a:p>
        </p:txBody>
      </p:sp>
      <p:pic>
        <p:nvPicPr>
          <p:cNvPr id="4" name="Picture 2" descr="Paul 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"/>
            <a:ext cx="3684214" cy="4202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Corbel" pitchFamily="34" charset="0"/>
              </a:rPr>
              <a:t>Cummins </a:t>
            </a:r>
            <a:r>
              <a:rPr lang="en-US" dirty="0" smtClean="0">
                <a:latin typeface="Corbel" pitchFamily="34" charset="0"/>
              </a:rPr>
              <a:t>1962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7" y="1447800"/>
            <a:ext cx="4938713" cy="49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87086"/>
            <a:ext cx="8991600" cy="293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Corbel" pitchFamily="34" charset="0"/>
              </a:rPr>
              <a:t>Harcourt Brace and Company</a:t>
            </a:r>
            <a:br>
              <a:rPr lang="en-US" b="1" i="1" dirty="0">
                <a:latin typeface="Corbel" pitchFamily="34" charset="0"/>
              </a:rPr>
            </a:br>
            <a:r>
              <a:rPr lang="en-US" dirty="0">
                <a:latin typeface="Corbel" pitchFamily="34" charset="0"/>
              </a:rPr>
              <a:t>1957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58" y="1600200"/>
            <a:ext cx="48768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8171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aul-rand.com/assets/gallery/posters/p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657600" cy="5125212"/>
          </a:xfrm>
          <a:prstGeom prst="rect">
            <a:avLst/>
          </a:prstGeom>
          <a:noFill/>
        </p:spPr>
      </p:pic>
      <p:pic>
        <p:nvPicPr>
          <p:cNvPr id="24580" name="Picture 4" descr="http://www.paul-rand.com/assets/gallery/posters/yaleEye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933" y="76200"/>
            <a:ext cx="3462067" cy="655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867400" y="556260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Corbel" pitchFamily="34" charset="0"/>
              </a:rPr>
              <a:t>Yale Eye Chart</a:t>
            </a:r>
          </a:p>
          <a:p>
            <a:r>
              <a:rPr lang="en-US" sz="2800" b="1" dirty="0">
                <a:latin typeface="Corbel" pitchFamily="34" charset="0"/>
              </a:rPr>
              <a:t>1985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5626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rbel" pitchFamily="34" charset="0"/>
              </a:rPr>
              <a:t>1987</a:t>
            </a:r>
            <a:endParaRPr lang="it-IT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aul-rand.com/assets/gallery/posters/hartf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531" y="152400"/>
            <a:ext cx="418066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4" descr="http://www.paul-rand.com/assets/gallery/posters/tokyoCommunication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4553830" cy="61590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324600" y="58674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1989</a:t>
            </a:r>
            <a:endParaRPr lang="en-US" sz="200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aul-rand.com/assets/gallery/posters/ucla_fall_1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907" y="152400"/>
            <a:ext cx="5184493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aul-rand.com/assets/gallery/posters/earthday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6992"/>
            <a:ext cx="4876800" cy="6388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aul-rand.com/assets/gallery/posters/ben_frank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505200" cy="644080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95800" y="60960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rbel" pitchFamily="34" charset="0"/>
              </a:rPr>
              <a:t>Leger collage</a:t>
            </a:r>
          </a:p>
          <a:p>
            <a:r>
              <a:rPr lang="en-US" dirty="0">
                <a:latin typeface="Corbel" pitchFamily="34" charset="0"/>
              </a:rPr>
              <a:t>1988</a:t>
            </a:r>
          </a:p>
        </p:txBody>
      </p:sp>
      <p:pic>
        <p:nvPicPr>
          <p:cNvPr id="29700" name="Picture 4" descr="http://www.paul-rand.com/assets/gallery/posters/le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4147681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Paul Rand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572000" cy="54864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orbel" pitchFamily="34" charset="0"/>
              </a:rPr>
              <a:t>He embraced design at a very young age, painting signs for his father's grocery store as well as for school events</a:t>
            </a:r>
            <a:r>
              <a:rPr lang="en-US" dirty="0" smtClean="0">
                <a:latin typeface="Corbel" pitchFamily="34" charset="0"/>
              </a:rPr>
              <a:t>.</a:t>
            </a:r>
          </a:p>
          <a:p>
            <a:endParaRPr lang="en-US" dirty="0" smtClean="0">
              <a:latin typeface="Corbel" pitchFamily="34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Rand's father did not believe art could provide his son with a sufficient livelihood, and so he required Paul to attend Manhattan's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HARREN HIGH SCHOOL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 while taking night classes at the 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PRATT INSTITUTE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. </a:t>
            </a:r>
          </a:p>
          <a:p>
            <a:endParaRPr lang="en-US" dirty="0">
              <a:latin typeface="Corbel" pitchFamily="34" charset="0"/>
            </a:endParaRP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182"/>
            <a:ext cx="4343400" cy="58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43400"/>
            <a:ext cx="5486400" cy="566738"/>
          </a:xfrm>
        </p:spPr>
        <p:txBody>
          <a:bodyPr/>
          <a:lstStyle/>
          <a:p>
            <a:r>
              <a:rPr lang="en-US" dirty="0">
                <a:latin typeface="Corbel" pitchFamily="34" charset="0"/>
              </a:rPr>
              <a:t>Magazine </a:t>
            </a:r>
            <a:r>
              <a:rPr lang="en-US" dirty="0" smtClean="0">
                <a:latin typeface="Corbel" pitchFamily="34" charset="0"/>
              </a:rPr>
              <a:t>Cover: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876800"/>
            <a:ext cx="54864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>
                <a:latin typeface="Corbel" pitchFamily="34" charset="0"/>
              </a:rPr>
              <a:t>In 1936, Rand was given the job of setting the page layout for an </a:t>
            </a:r>
            <a:r>
              <a:rPr lang="en-US" sz="2000" i="1" dirty="0" err="1" smtClean="0">
                <a:latin typeface="Corbel" pitchFamily="34" charset="0"/>
              </a:rPr>
              <a:t>Apparal</a:t>
            </a:r>
            <a:r>
              <a:rPr lang="en-US" sz="2000" i="1" dirty="0" smtClean="0">
                <a:latin typeface="Corbel" pitchFamily="34" charset="0"/>
              </a:rPr>
              <a:t> Art </a:t>
            </a:r>
            <a:r>
              <a:rPr lang="en-US" sz="2000" dirty="0">
                <a:latin typeface="Corbel" pitchFamily="34" charset="0"/>
              </a:rPr>
              <a:t> (now </a:t>
            </a:r>
            <a:r>
              <a:rPr lang="en-US" sz="2000" i="1" dirty="0" smtClean="0">
                <a:latin typeface="Corbel" pitchFamily="34" charset="0"/>
              </a:rPr>
              <a:t>GQ)</a:t>
            </a:r>
            <a:r>
              <a:rPr lang="en-US" sz="2000" dirty="0">
                <a:latin typeface="Corbel" pitchFamily="34" charset="0"/>
              </a:rPr>
              <a:t> magazine anniversary issue</a:t>
            </a:r>
            <a:r>
              <a:rPr lang="en-US" sz="2000" dirty="0" smtClean="0">
                <a:latin typeface="Corbel" pitchFamily="34" charset="0"/>
              </a:rPr>
              <a:t>.</a:t>
            </a:r>
            <a:r>
              <a:rPr lang="en-US" sz="2000" dirty="0">
                <a:latin typeface="Corbel" pitchFamily="34" charset="0"/>
              </a:rPr>
              <a:t> "His remarkable talent for transforming </a:t>
            </a:r>
            <a:r>
              <a:rPr lang="en-US" sz="2000" dirty="0" smtClean="0">
                <a:latin typeface="Corbel" pitchFamily="34" charset="0"/>
              </a:rPr>
              <a:t>routine </a:t>
            </a:r>
            <a:r>
              <a:rPr lang="en-US" sz="2000" dirty="0">
                <a:latin typeface="Corbel" pitchFamily="34" charset="0"/>
              </a:rPr>
              <a:t>photographs into dynamic compositions, which  </a:t>
            </a:r>
            <a:r>
              <a:rPr lang="en-US" sz="2000" dirty="0" smtClean="0">
                <a:latin typeface="Corbel" pitchFamily="34" charset="0"/>
              </a:rPr>
              <a:t>gave </a:t>
            </a:r>
            <a:r>
              <a:rPr lang="en-US" sz="2000" dirty="0">
                <a:latin typeface="Corbel" pitchFamily="34" charset="0"/>
              </a:rPr>
              <a:t>editorial weight to the page" earned Rand a full-time job, as well as an offer to take over as art director for the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ESQUIRE-CORONET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 magazines.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-1769715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xchange SSm 4r"/>
                <a:cs typeface="Arial" pitchFamily="34" charset="0"/>
              </a:rPr>
              <a:t>  </a:t>
            </a:r>
            <a:r>
              <a:rPr kumimoji="0" lang="en-US" sz="2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xchange SSm 4r"/>
                <a:cs typeface="Arial" pitchFamily="34" charset="0"/>
              </a:rPr>
              <a:t> 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xchange SSm 4r"/>
                <a:cs typeface="Arial" pitchFamily="34" charset="0"/>
              </a:rPr>
              <a:t>                                                        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30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Portfolio Magazine</a:t>
            </a:r>
          </a:p>
          <a:p>
            <a:r>
              <a:rPr lang="en-US" dirty="0"/>
              <a:t>Logotype</a:t>
            </a:r>
            <a:br>
              <a:rPr lang="en-US" dirty="0"/>
            </a:br>
            <a:r>
              <a:rPr lang="en-US" dirty="0"/>
              <a:t>1940s</a:t>
            </a:r>
          </a:p>
        </p:txBody>
      </p:sp>
      <p:pic>
        <p:nvPicPr>
          <p:cNvPr id="31748" name="Picture 4" descr="http://www.paul-rand.com/assets/gallery/identity/logotype_portfolio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721225" cy="2868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257800"/>
            <a:ext cx="4648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Jacqueline Cochran ad from the early ’40s shows Rand’s approach to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combining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xchange SSm 4r"/>
                <a:cs typeface="Arial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f-oxide-solid-web"/>
                <a:cs typeface="Arial" pitchFamily="34" charset="0"/>
              </a:rPr>
              <a:t>COURTESY OF MUSEUM OF CITY OF NY/STEVEN HELLER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xchange SSm 4r"/>
              <a:cs typeface="Arial" pitchFamily="34" charset="0"/>
            </a:endParaRPr>
          </a:p>
        </p:txBody>
      </p:sp>
      <p:pic>
        <p:nvPicPr>
          <p:cNvPr id="3" name="Picture 2" descr="This Jacqueline Cochran ad from the early '40s shows Rand's approach to combining image and text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3690139" cy="4724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aul-rand.com/assets/gallery/identity/logo_esquir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4111206" cy="41830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Esquire Magazine</a:t>
            </a:r>
          </a:p>
          <a:p>
            <a:r>
              <a:rPr lang="en-US" dirty="0" smtClean="0">
                <a:latin typeface="Corbel" pitchFamily="34" charset="0"/>
              </a:rPr>
              <a:t>1938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rbel" pitchFamily="34" charset="0"/>
              </a:rPr>
              <a:t>Wallace Puppets</a:t>
            </a:r>
          </a:p>
          <a:p>
            <a:r>
              <a:rPr lang="en-US" dirty="0">
                <a:latin typeface="Corbel" pitchFamily="34" charset="0"/>
              </a:rPr>
              <a:t>1938</a:t>
            </a:r>
          </a:p>
        </p:txBody>
      </p:sp>
      <p:pic>
        <p:nvPicPr>
          <p:cNvPr id="30724" name="Picture 4" descr="http://www.paul-rand.com/assets/gallery/identity/logo_wallacePuppets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3505200" cy="4438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029200"/>
            <a:ext cx="5486400" cy="566738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orbel" pitchFamily="34" charset="0"/>
              </a:rPr>
              <a:t>Packaging</a:t>
            </a:r>
            <a:endParaRPr lang="en-US" sz="4400" dirty="0">
              <a:latin typeface="Corbe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Cummins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029200"/>
            <a:ext cx="5486400" cy="566738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rbel" pitchFamily="34" charset="0"/>
              </a:rPr>
              <a:t>Packaging</a:t>
            </a:r>
            <a:endParaRPr lang="en-US" sz="6000" dirty="0">
              <a:latin typeface="Corbe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000" dirty="0"/>
              <a:t>Cummins</a:t>
            </a:r>
          </a:p>
          <a:p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213" b="321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29200"/>
            <a:ext cx="5486400" cy="566738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orbel" pitchFamily="34" charset="0"/>
              </a:rPr>
              <a:t>Packaging</a:t>
            </a:r>
            <a:endParaRPr lang="en-US" sz="4400" dirty="0">
              <a:latin typeface="Corbe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519738"/>
            <a:ext cx="5486400" cy="8048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>
                <a:latin typeface="Corbel" pitchFamily="34" charset="0"/>
              </a:rPr>
              <a:t>El Producto </a:t>
            </a:r>
            <a:r>
              <a:rPr lang="es-ES" sz="2800" dirty="0" err="1" smtClean="0">
                <a:latin typeface="Corbel" pitchFamily="34" charset="0"/>
              </a:rPr>
              <a:t>Cigar</a:t>
            </a:r>
            <a:r>
              <a:rPr lang="es-ES" sz="2800" dirty="0" smtClean="0">
                <a:latin typeface="Corbel" pitchFamily="34" charset="0"/>
              </a:rPr>
              <a:t> box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6758550" cy="44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214" b="24214"/>
          <a:stretch>
            <a:fillRect/>
          </a:stretch>
        </p:blipFill>
        <p:spPr bwMode="auto">
          <a:xfrm>
            <a:off x="1295400" y="36195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52578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Packaging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990600" y="5824538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El Producto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Cigar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 box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81662"/>
            <a:ext cx="5486400" cy="566738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dirty="0">
                <a:latin typeface="Corbel" pitchFamily="34" charset="0"/>
              </a:rPr>
              <a:t>Packaging</a:t>
            </a:r>
            <a:r>
              <a:rPr lang="en-US" dirty="0">
                <a:latin typeface="Corbel" pitchFamily="34" charset="0"/>
              </a:rPr>
              <a:t/>
            </a:r>
            <a:br>
              <a:rPr lang="en-US" dirty="0">
                <a:latin typeface="Corbel" pitchFamily="34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824538"/>
            <a:ext cx="5486400" cy="8048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rbel" pitchFamily="34" charset="0"/>
              </a:rPr>
              <a:t>El </a:t>
            </a:r>
            <a:r>
              <a:rPr lang="en-US" sz="2800" b="1" dirty="0" err="1">
                <a:latin typeface="Corbel" pitchFamily="34" charset="0"/>
              </a:rPr>
              <a:t>Producto</a:t>
            </a:r>
            <a:r>
              <a:rPr lang="en-US" sz="2800" b="1" dirty="0">
                <a:latin typeface="Corbel" pitchFamily="34" charset="0"/>
              </a:rPr>
              <a:t> cigar cans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3700"/>
            <a:ext cx="3372913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3441700" cy="467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0"/>
            <a:ext cx="3008313" cy="609600"/>
          </a:xfrm>
        </p:spPr>
        <p:txBody>
          <a:bodyPr>
            <a:normAutofit fontScale="90000"/>
          </a:bodyPr>
          <a:lstStyle/>
          <a:p>
            <a:r>
              <a:rPr lang="en-US" sz="3100" b="0" dirty="0">
                <a:latin typeface="Corbel" pitchFamily="34" charset="0"/>
              </a:rPr>
              <a:t>Westinghouse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95400"/>
            <a:ext cx="5111750" cy="52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3505200" cy="300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2514600"/>
            <a:ext cx="38862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Packaging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286000"/>
            <a:ext cx="4114800" cy="5667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Later Years</a:t>
            </a:r>
            <a:r>
              <a:rPr lang="en-US" sz="4400" dirty="0"/>
              <a:t>: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005138"/>
            <a:ext cx="3962400" cy="446246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Corbel" pitchFamily="34" charset="0"/>
              </a:rPr>
              <a:t>Rand </a:t>
            </a:r>
            <a:r>
              <a:rPr lang="en-US" sz="2800" dirty="0">
                <a:latin typeface="Corbel" pitchFamily="34" charset="0"/>
              </a:rPr>
              <a:t>devoted his final years to design work and the writing of his memoirs. </a:t>
            </a:r>
            <a:endParaRPr lang="en-US" sz="2800" dirty="0" smtClean="0">
              <a:latin typeface="Corbel" pitchFamily="34" charset="0"/>
            </a:endParaRPr>
          </a:p>
          <a:p>
            <a:pPr algn="just"/>
            <a:r>
              <a:rPr lang="en-US" sz="2800" dirty="0" smtClean="0">
                <a:latin typeface="Corbel" pitchFamily="34" charset="0"/>
              </a:rPr>
              <a:t>In </a:t>
            </a:r>
            <a:r>
              <a:rPr lang="en-US" sz="2800" dirty="0">
                <a:latin typeface="Corbel" pitchFamily="34" charset="0"/>
              </a:rPr>
              <a:t>1996, he died of cancer at age 82 in Norwalk, </a:t>
            </a:r>
            <a:r>
              <a:rPr lang="en-US" sz="2800" dirty="0" smtClean="0">
                <a:latin typeface="Corbel" pitchFamily="34" charset="0"/>
              </a:rPr>
              <a:t>Connecticut. He </a:t>
            </a:r>
            <a:r>
              <a:rPr lang="en-US" sz="2800" dirty="0">
                <a:latin typeface="Corbel" pitchFamily="34" charset="0"/>
              </a:rPr>
              <a:t>is buried in Beth El Cemetery</a:t>
            </a:r>
            <a:r>
              <a:rPr lang="en-US" sz="2800" dirty="0" smtClean="0">
                <a:latin typeface="Corbel" pitchFamily="34" charset="0"/>
              </a:rPr>
              <a:t>.</a:t>
            </a:r>
            <a:endParaRPr lang="en-US" sz="2800" dirty="0">
              <a:latin typeface="Corbel" pitchFamily="34" charset="0"/>
            </a:endParaRPr>
          </a:p>
        </p:txBody>
      </p:sp>
      <p:pic>
        <p:nvPicPr>
          <p:cNvPr id="40964" name="Picture 4" descr="Paul-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Paul Rand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5720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Rand was largely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"self-taught“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as a designer.</a:t>
            </a:r>
          </a:p>
          <a:p>
            <a:pPr>
              <a:buNone/>
            </a:pPr>
            <a:endParaRPr lang="en-US" dirty="0">
              <a:latin typeface="Corbel" pitchFamily="34" charset="0"/>
            </a:endParaRP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182"/>
            <a:ext cx="4343400" cy="58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7" y="228600"/>
            <a:ext cx="6437313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43400"/>
            <a:ext cx="5486400" cy="566738"/>
          </a:xfrm>
        </p:spPr>
        <p:txBody>
          <a:bodyPr/>
          <a:lstStyle/>
          <a:p>
            <a:r>
              <a:rPr lang="en-US" dirty="0" smtClean="0"/>
              <a:t>LOGOS: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876800"/>
            <a:ext cx="5486400" cy="1676400"/>
          </a:xfrm>
        </p:spPr>
        <p:txBody>
          <a:bodyPr/>
          <a:lstStyle/>
          <a:p>
            <a:r>
              <a:rPr lang="en-US" sz="2000" dirty="0" smtClean="0">
                <a:latin typeface="Corbel" pitchFamily="34" charset="0"/>
              </a:rPr>
              <a:t>Paul Rand was an </a:t>
            </a:r>
            <a:r>
              <a:rPr lang="en-US" sz="2000" b="1" dirty="0" smtClean="0">
                <a:latin typeface="Corbel" pitchFamily="34" charset="0"/>
              </a:rPr>
              <a:t>American art director</a:t>
            </a:r>
            <a:r>
              <a:rPr lang="en-US" sz="2000" dirty="0" smtClean="0">
                <a:latin typeface="Corbel" pitchFamily="34" charset="0"/>
              </a:rPr>
              <a:t> and </a:t>
            </a:r>
            <a:r>
              <a:rPr lang="en-US" sz="2000" b="1" dirty="0" smtClean="0">
                <a:latin typeface="Corbel" pitchFamily="34" charset="0"/>
              </a:rPr>
              <a:t>graphic designer</a:t>
            </a:r>
            <a:r>
              <a:rPr lang="en-US" sz="2000" dirty="0" smtClean="0">
                <a:latin typeface="Corbel" pitchFamily="34" charset="0"/>
              </a:rPr>
              <a:t>, best known for his corporate logo designs, including the logos for </a:t>
            </a:r>
            <a:r>
              <a:rPr lang="en-US" sz="2000" b="1" dirty="0" smtClean="0">
                <a:latin typeface="Corbel" pitchFamily="34" charset="0"/>
              </a:rPr>
              <a:t>IBM</a:t>
            </a:r>
            <a:r>
              <a:rPr lang="en-US" sz="2000" dirty="0" smtClean="0">
                <a:latin typeface="Corbel" pitchFamily="34" charset="0"/>
              </a:rPr>
              <a:t>, </a:t>
            </a:r>
            <a:r>
              <a:rPr lang="en-US" sz="2000" b="1" dirty="0" smtClean="0">
                <a:latin typeface="Corbel" pitchFamily="34" charset="0"/>
              </a:rPr>
              <a:t>UPS</a:t>
            </a:r>
            <a:r>
              <a:rPr lang="en-US" sz="2000" dirty="0" smtClean="0">
                <a:latin typeface="Corbel" pitchFamily="34" charset="0"/>
              </a:rPr>
              <a:t>, </a:t>
            </a:r>
            <a:r>
              <a:rPr lang="en-US" sz="2000" b="1" dirty="0" smtClean="0">
                <a:latin typeface="Corbel" pitchFamily="34" charset="0"/>
              </a:rPr>
              <a:t>Enron</a:t>
            </a:r>
            <a:r>
              <a:rPr lang="en-US" sz="2000" dirty="0" smtClean="0">
                <a:latin typeface="Corbel" pitchFamily="34" charset="0"/>
              </a:rPr>
              <a:t>, </a:t>
            </a:r>
            <a:r>
              <a:rPr lang="en-US" sz="2000" b="1" dirty="0" smtClean="0">
                <a:latin typeface="Corbel" pitchFamily="34" charset="0"/>
              </a:rPr>
              <a:t>Morningstar</a:t>
            </a:r>
            <a:r>
              <a:rPr lang="en-US" sz="2000" dirty="0" smtClean="0">
                <a:latin typeface="Corbel" pitchFamily="34" charset="0"/>
              </a:rPr>
              <a:t>, </a:t>
            </a:r>
            <a:r>
              <a:rPr lang="en-US" sz="2000" b="1" dirty="0" smtClean="0">
                <a:latin typeface="Corbel" pitchFamily="34" charset="0"/>
              </a:rPr>
              <a:t>Inc</a:t>
            </a:r>
            <a:r>
              <a:rPr lang="en-US" sz="2000" dirty="0" smtClean="0">
                <a:latin typeface="Corbel" pitchFamily="34" charset="0"/>
              </a:rPr>
              <a:t>., </a:t>
            </a:r>
            <a:r>
              <a:rPr lang="en-US" sz="2000" b="1" dirty="0" smtClean="0">
                <a:latin typeface="Corbel" pitchFamily="34" charset="0"/>
              </a:rPr>
              <a:t>Westinghouse</a:t>
            </a:r>
            <a:r>
              <a:rPr lang="en-US" sz="2000" dirty="0" smtClean="0">
                <a:latin typeface="Corbel" pitchFamily="34" charset="0"/>
              </a:rPr>
              <a:t>, </a:t>
            </a:r>
            <a:r>
              <a:rPr lang="en-US" sz="2000" b="1" dirty="0" smtClean="0">
                <a:latin typeface="Corbel" pitchFamily="34" charset="0"/>
              </a:rPr>
              <a:t>ABC</a:t>
            </a:r>
            <a:r>
              <a:rPr lang="en-US" sz="2000" dirty="0" smtClean="0">
                <a:latin typeface="Corbel" pitchFamily="34" charset="0"/>
              </a:rPr>
              <a:t>, and </a:t>
            </a:r>
            <a:r>
              <a:rPr lang="en-US" sz="2000" b="1" dirty="0" smtClean="0">
                <a:latin typeface="Corbel" pitchFamily="34" charset="0"/>
              </a:rPr>
              <a:t>NeXT</a:t>
            </a:r>
            <a:r>
              <a:rPr lang="en-US" sz="2000" dirty="0" smtClean="0">
                <a:latin typeface="Corbe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6142"/>
            <a:ext cx="6494463" cy="380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upload.wikimedia.org/wikipedia/en/thumb/6/60/Proposed_Ford_logo_by_Paul_Rand.svg/721px-Proposed_Ford_logo_by_Paul_R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8675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600" y="101600"/>
            <a:ext cx="5283200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bel" pitchFamily="34" charset="0"/>
              </a:rPr>
              <a:t>United Parcel Service (UPS)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543300" cy="47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 pitchFamily="34" charset="0"/>
              </a:rPr>
              <a:t>ABC  </a:t>
            </a:r>
            <a:endParaRPr lang="en-US" b="1" dirty="0">
              <a:latin typeface="Corbe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7030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237</Words>
  <Application>Microsoft Office PowerPoint</Application>
  <PresentationFormat>On-screen Show (4:3)</PresentationFormat>
  <Paragraphs>47</Paragraphs>
  <Slides>29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PAUL RAND</vt:lpstr>
      <vt:lpstr>Paul Rand</vt:lpstr>
      <vt:lpstr>Paul Rand</vt:lpstr>
      <vt:lpstr>Slide 4</vt:lpstr>
      <vt:lpstr>LOGOS:</vt:lpstr>
      <vt:lpstr>Slide 6</vt:lpstr>
      <vt:lpstr>Slide 7</vt:lpstr>
      <vt:lpstr>United Parcel Service (UPS)</vt:lpstr>
      <vt:lpstr>ABC  </vt:lpstr>
      <vt:lpstr>Cummins 1962 </vt:lpstr>
      <vt:lpstr>Slide 11</vt:lpstr>
      <vt:lpstr>Harcourt Brace and Company 1957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Magazine Cover:</vt:lpstr>
      <vt:lpstr>Slide 21</vt:lpstr>
      <vt:lpstr>Slide 22</vt:lpstr>
      <vt:lpstr>Packaging</vt:lpstr>
      <vt:lpstr>Packaging</vt:lpstr>
      <vt:lpstr>Packaging</vt:lpstr>
      <vt:lpstr>Slide 26</vt:lpstr>
      <vt:lpstr>Packaging </vt:lpstr>
      <vt:lpstr>Westinghouse </vt:lpstr>
      <vt:lpstr>Later Years: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RAND</dc:title>
  <dc:creator>marryamm</dc:creator>
  <cp:lastModifiedBy>Aisha</cp:lastModifiedBy>
  <cp:revision>22</cp:revision>
  <dcterms:created xsi:type="dcterms:W3CDTF">2016-11-27T07:37:37Z</dcterms:created>
  <dcterms:modified xsi:type="dcterms:W3CDTF">2020-04-27T17:14:10Z</dcterms:modified>
</cp:coreProperties>
</file>